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77" r:id="rId3"/>
    <p:sldId id="278" r:id="rId4"/>
    <p:sldId id="279" r:id="rId5"/>
    <p:sldId id="282" r:id="rId6"/>
    <p:sldId id="280" r:id="rId7"/>
    <p:sldId id="281" r:id="rId8"/>
  </p:sldIdLst>
  <p:sldSz cx="6858000" cy="9906000" type="A4"/>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609585" algn="l" rtl="0" fontAlgn="base">
      <a:spcBef>
        <a:spcPct val="0"/>
      </a:spcBef>
      <a:spcAft>
        <a:spcPct val="0"/>
      </a:spcAft>
      <a:defRPr kern="1200">
        <a:solidFill>
          <a:schemeClr val="tx1"/>
        </a:solidFill>
        <a:latin typeface="Calibri" pitchFamily="34" charset="0"/>
        <a:ea typeface="宋体" charset="-122"/>
        <a:cs typeface="+mn-cs"/>
      </a:defRPr>
    </a:lvl2pPr>
    <a:lvl3pPr marL="1219170" algn="l" rtl="0" fontAlgn="base">
      <a:spcBef>
        <a:spcPct val="0"/>
      </a:spcBef>
      <a:spcAft>
        <a:spcPct val="0"/>
      </a:spcAft>
      <a:defRPr kern="1200">
        <a:solidFill>
          <a:schemeClr val="tx1"/>
        </a:solidFill>
        <a:latin typeface="Calibri" pitchFamily="34" charset="0"/>
        <a:ea typeface="宋体" charset="-122"/>
        <a:cs typeface="+mn-cs"/>
      </a:defRPr>
    </a:lvl3pPr>
    <a:lvl4pPr marL="1828754" algn="l" rtl="0" fontAlgn="base">
      <a:spcBef>
        <a:spcPct val="0"/>
      </a:spcBef>
      <a:spcAft>
        <a:spcPct val="0"/>
      </a:spcAft>
      <a:defRPr kern="1200">
        <a:solidFill>
          <a:schemeClr val="tx1"/>
        </a:solidFill>
        <a:latin typeface="Calibri" pitchFamily="34" charset="0"/>
        <a:ea typeface="宋体" charset="-122"/>
        <a:cs typeface="+mn-cs"/>
      </a:defRPr>
    </a:lvl4pPr>
    <a:lvl5pPr marL="2438339" algn="l" rtl="0" fontAlgn="base">
      <a:spcBef>
        <a:spcPct val="0"/>
      </a:spcBef>
      <a:spcAft>
        <a:spcPct val="0"/>
      </a:spcAft>
      <a:defRPr kern="1200">
        <a:solidFill>
          <a:schemeClr val="tx1"/>
        </a:solidFill>
        <a:latin typeface="Calibri" pitchFamily="34" charset="0"/>
        <a:ea typeface="宋体" charset="-122"/>
        <a:cs typeface="+mn-cs"/>
      </a:defRPr>
    </a:lvl5pPr>
    <a:lvl6pPr marL="3047924" algn="l" defTabSz="1219170" rtl="0" eaLnBrk="1" latinLnBrk="0" hangingPunct="1">
      <a:defRPr kern="1200">
        <a:solidFill>
          <a:schemeClr val="tx1"/>
        </a:solidFill>
        <a:latin typeface="Calibri" pitchFamily="34" charset="0"/>
        <a:ea typeface="宋体" charset="-122"/>
        <a:cs typeface="+mn-cs"/>
      </a:defRPr>
    </a:lvl6pPr>
    <a:lvl7pPr marL="3657509" algn="l" defTabSz="1219170" rtl="0" eaLnBrk="1" latinLnBrk="0" hangingPunct="1">
      <a:defRPr kern="1200">
        <a:solidFill>
          <a:schemeClr val="tx1"/>
        </a:solidFill>
        <a:latin typeface="Calibri" pitchFamily="34" charset="0"/>
        <a:ea typeface="宋体" charset="-122"/>
        <a:cs typeface="+mn-cs"/>
      </a:defRPr>
    </a:lvl7pPr>
    <a:lvl8pPr marL="4267093" algn="l" defTabSz="1219170" rtl="0" eaLnBrk="1" latinLnBrk="0" hangingPunct="1">
      <a:defRPr kern="1200">
        <a:solidFill>
          <a:schemeClr val="tx1"/>
        </a:solidFill>
        <a:latin typeface="Calibri" pitchFamily="34" charset="0"/>
        <a:ea typeface="宋体" charset="-122"/>
        <a:cs typeface="+mn-cs"/>
      </a:defRPr>
    </a:lvl8pPr>
    <a:lvl9pPr marL="4876678" algn="l" defTabSz="1219170" rtl="0" eaLnBrk="1" latinLnBrk="0" hangingPunct="1">
      <a:defRPr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5565" userDrawn="1">
          <p15:clr>
            <a:srgbClr val="A4A3A4"/>
          </p15:clr>
        </p15:guide>
        <p15:guide id="2" orient="horz" pos="325" userDrawn="1">
          <p15:clr>
            <a:srgbClr val="A4A3A4"/>
          </p15:clr>
        </p15:guide>
        <p15:guide id="3"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a:srgbClr val="F38E8E"/>
    <a:srgbClr val="F89E29"/>
    <a:srgbClr val="F06A6A"/>
    <a:srgbClr val="90C250"/>
    <a:srgbClr val="5EABE6"/>
    <a:srgbClr val="EE983A"/>
    <a:srgbClr val="82C836"/>
    <a:srgbClr val="EB8515"/>
    <a:srgbClr val="009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0" autoAdjust="0"/>
    <p:restoredTop sz="94660"/>
  </p:normalViewPr>
  <p:slideViewPr>
    <p:cSldViewPr showGuides="1">
      <p:cViewPr varScale="1">
        <p:scale>
          <a:sx n="78" d="100"/>
          <a:sy n="78" d="100"/>
        </p:scale>
        <p:origin x="3516" y="96"/>
      </p:cViewPr>
      <p:guideLst>
        <p:guide orient="horz" pos="5565"/>
        <p:guide orient="horz" pos="325"/>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D2DA1E46-8F53-47F8-B7BC-A9F0352BF51A}" type="datetimeFigureOut">
              <a:rPr lang="zh-CN" altLang="en-US"/>
              <a:pPr>
                <a:defRPr/>
              </a:pPr>
              <a:t>2021/12/14</a:t>
            </a:fld>
            <a:endParaRPr lang="zh-CN" altLang="en-US"/>
          </a:p>
        </p:txBody>
      </p:sp>
      <p:sp>
        <p:nvSpPr>
          <p:cNvPr id="4" name="幻灯片图像占位符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B6661C89-6876-48A9-B4F8-488C2CF11728}" type="slidenum">
              <a:rPr lang="zh-CN" altLang="en-US"/>
              <a:pPr>
                <a:defRPr/>
              </a:pPr>
              <a:t>‹#›</a:t>
            </a:fld>
            <a:endParaRPr lang="zh-CN" altLang="en-US"/>
          </a:p>
        </p:txBody>
      </p:sp>
    </p:spTree>
    <p:extLst>
      <p:ext uri="{BB962C8B-B14F-4D97-AF65-F5344CB8AC3E}">
        <p14:creationId xmlns:p14="http://schemas.microsoft.com/office/powerpoint/2010/main" val="3326982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609585" algn="l" rtl="0" fontAlgn="base">
      <a:spcBef>
        <a:spcPct val="30000"/>
      </a:spcBef>
      <a:spcAft>
        <a:spcPct val="0"/>
      </a:spcAft>
      <a:defRPr sz="1600" kern="1200">
        <a:solidFill>
          <a:schemeClr val="tx1"/>
        </a:solidFill>
        <a:latin typeface="+mn-lt"/>
        <a:ea typeface="+mn-ea"/>
        <a:cs typeface="+mn-cs"/>
      </a:defRPr>
    </a:lvl2pPr>
    <a:lvl3pPr marL="1219170" algn="l" rtl="0" fontAlgn="base">
      <a:spcBef>
        <a:spcPct val="30000"/>
      </a:spcBef>
      <a:spcAft>
        <a:spcPct val="0"/>
      </a:spcAft>
      <a:defRPr sz="1600" kern="1200">
        <a:solidFill>
          <a:schemeClr val="tx1"/>
        </a:solidFill>
        <a:latin typeface="+mn-lt"/>
        <a:ea typeface="+mn-ea"/>
        <a:cs typeface="+mn-cs"/>
      </a:defRPr>
    </a:lvl3pPr>
    <a:lvl4pPr marL="1828754" algn="l" rtl="0" fontAlgn="base">
      <a:spcBef>
        <a:spcPct val="30000"/>
      </a:spcBef>
      <a:spcAft>
        <a:spcPct val="0"/>
      </a:spcAft>
      <a:defRPr sz="1600" kern="1200">
        <a:solidFill>
          <a:schemeClr val="tx1"/>
        </a:solidFill>
        <a:latin typeface="+mn-lt"/>
        <a:ea typeface="+mn-ea"/>
        <a:cs typeface="+mn-cs"/>
      </a:defRPr>
    </a:lvl4pPr>
    <a:lvl5pPr marL="2438339" algn="l" rtl="0" fontAlgn="base">
      <a:spcBef>
        <a:spcPct val="30000"/>
      </a:spcBef>
      <a:spcAft>
        <a:spcPct val="0"/>
      </a:spcAft>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7283"/>
            <a:ext cx="5829300" cy="2123369"/>
          </a:xfrm>
        </p:spPr>
        <p:txBody>
          <a:bodyPr/>
          <a:lstStyle/>
          <a:p>
            <a:r>
              <a:rPr lang="zh-CN" altLang="en-US"/>
              <a:t>单击此处编辑母版标题样式</a:t>
            </a:r>
          </a:p>
        </p:txBody>
      </p:sp>
      <p:sp>
        <p:nvSpPr>
          <p:cNvPr id="3" name="副标题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B19B3034-AC56-4B8F-85E2-7159F6ADD5D4}" type="datetime1">
              <a:rPr lang="zh-CN" altLang="en-US" smtClean="0"/>
              <a:pPr>
                <a:defRPr/>
              </a:pPr>
              <a:t>2021/12/14</a:t>
            </a:fld>
            <a:endParaRPr lang="zh-CN" altLang="en-US"/>
          </a:p>
        </p:txBody>
      </p:sp>
      <p:sp>
        <p:nvSpPr>
          <p:cNvPr id="5" name="页脚占位符 4"/>
          <p:cNvSpPr>
            <a:spLocks noGrp="1"/>
          </p:cNvSpPr>
          <p:nvPr>
            <p:ph type="ftr" sz="quarter" idx="11"/>
          </p:nvPr>
        </p:nvSpPr>
        <p:spPr>
          <a:xfrm>
            <a:off x="1943836" y="9181397"/>
            <a:ext cx="2970330" cy="528931"/>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DF34D00-1C4A-4843-A69F-4230EB0A4E3B}" type="slidenum">
              <a:rPr lang="zh-CN" altLang="en-US"/>
              <a:pPr>
                <a:defRPr/>
              </a:pPr>
              <a:t>‹#›</a:t>
            </a:fld>
            <a:endParaRPr lang="zh-CN" altLang="en-US"/>
          </a:p>
        </p:txBody>
      </p:sp>
    </p:spTree>
    <p:extLst>
      <p:ext uri="{BB962C8B-B14F-4D97-AF65-F5344CB8AC3E}">
        <p14:creationId xmlns:p14="http://schemas.microsoft.com/office/powerpoint/2010/main" val="184749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478945FF-5269-422B-AEE5-56B8472009B3}" type="datetime1">
              <a:rPr lang="zh-CN" altLang="en-US" smtClean="0"/>
              <a:pPr>
                <a:defRPr/>
              </a:pPr>
              <a:t>2021/12/14</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886881-02D5-4CBA-B86A-380D02969A71}" type="slidenum">
              <a:rPr lang="zh-CN" altLang="en-US"/>
              <a:pPr>
                <a:defRPr/>
              </a:pPr>
              <a:t>‹#›</a:t>
            </a:fld>
            <a:endParaRPr lang="zh-CN" altLang="en-US"/>
          </a:p>
        </p:txBody>
      </p:sp>
    </p:spTree>
    <p:extLst>
      <p:ext uri="{BB962C8B-B14F-4D97-AF65-F5344CB8AC3E}">
        <p14:creationId xmlns:p14="http://schemas.microsoft.com/office/powerpoint/2010/main" val="214000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6701"/>
            <a:ext cx="1543050" cy="845220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42900" y="396701"/>
            <a:ext cx="4514850" cy="845220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C5EDDD1-772C-4457-BA8C-FF29CB85BE86}" type="datetime1">
              <a:rPr lang="zh-CN" altLang="en-US" smtClean="0"/>
              <a:pPr>
                <a:defRPr/>
              </a:pPr>
              <a:t>2021/12/14</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40373FE-7578-46A2-B1D7-46704757B56D}" type="slidenum">
              <a:rPr lang="zh-CN" altLang="en-US"/>
              <a:pPr>
                <a:defRPr/>
              </a:pPr>
              <a:t>‹#›</a:t>
            </a:fld>
            <a:endParaRPr lang="zh-CN" altLang="en-US"/>
          </a:p>
        </p:txBody>
      </p:sp>
      <p:sp>
        <p:nvSpPr>
          <p:cNvPr id="7" name="页脚占位符 4"/>
          <p:cNvSpPr>
            <a:spLocks noGrp="1"/>
          </p:cNvSpPr>
          <p:nvPr>
            <p:ph type="ftr" sz="quarter" idx="3"/>
          </p:nvPr>
        </p:nvSpPr>
        <p:spPr>
          <a:xfrm>
            <a:off x="1943836" y="9181397"/>
            <a:ext cx="2970330" cy="528931"/>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defRPr>
            </a:lvl1pPr>
          </a:lstStyle>
          <a:p>
            <a:pPr>
              <a:defRPr/>
            </a:pPr>
            <a:endParaRPr lang="zh-CN" altLang="en-US" dirty="0"/>
          </a:p>
        </p:txBody>
      </p:sp>
    </p:spTree>
    <p:extLst>
      <p:ext uri="{BB962C8B-B14F-4D97-AF65-F5344CB8AC3E}">
        <p14:creationId xmlns:p14="http://schemas.microsoft.com/office/powerpoint/2010/main" val="349149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a:xfrm>
            <a:off x="342900" y="2352713"/>
            <a:ext cx="6172200" cy="65367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F02C2BBA-EFBE-4A22-8798-06DDB9FFB503}" type="datetime1">
              <a:rPr lang="zh-CN" altLang="en-US" smtClean="0"/>
              <a:pPr>
                <a:defRPr/>
              </a:pPr>
              <a:t>2021/12/14</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5B94106-C6F4-4655-B7DE-D48D79F37124}" type="slidenum">
              <a:rPr lang="zh-CN" altLang="en-US"/>
              <a:pPr>
                <a:defRPr/>
              </a:pPr>
              <a:t>‹#›</a:t>
            </a:fld>
            <a:endParaRPr lang="zh-CN" altLang="en-US"/>
          </a:p>
        </p:txBody>
      </p:sp>
    </p:spTree>
    <p:extLst>
      <p:ext uri="{BB962C8B-B14F-4D97-AF65-F5344CB8AC3E}">
        <p14:creationId xmlns:p14="http://schemas.microsoft.com/office/powerpoint/2010/main" val="376171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6365524"/>
            <a:ext cx="5829300" cy="1967442"/>
          </a:xfrm>
        </p:spPr>
        <p:txBody>
          <a:bodyPr anchor="t"/>
          <a:lstStyle>
            <a:lvl1pPr algn="l">
              <a:defRPr sz="3000" b="1" cap="all"/>
            </a:lvl1pPr>
          </a:lstStyle>
          <a:p>
            <a:r>
              <a:rPr lang="zh-CN" altLang="en-US"/>
              <a:t>单击此处编辑母版标题样式</a:t>
            </a:r>
          </a:p>
        </p:txBody>
      </p:sp>
      <p:sp>
        <p:nvSpPr>
          <p:cNvPr id="3" name="文本占位符 2"/>
          <p:cNvSpPr>
            <a:spLocks noGrp="1"/>
          </p:cNvSpPr>
          <p:nvPr>
            <p:ph type="body" idx="1"/>
          </p:nvPr>
        </p:nvSpPr>
        <p:spPr>
          <a:xfrm>
            <a:off x="541735" y="4198586"/>
            <a:ext cx="5829300" cy="216693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4"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9" indent="0">
              <a:buNone/>
              <a:defRPr sz="1050">
                <a:solidFill>
                  <a:schemeClr val="tx1">
                    <a:tint val="75000"/>
                  </a:schemeClr>
                </a:solidFill>
              </a:defRPr>
            </a:lvl7pPr>
            <a:lvl8pPr marL="2400240" indent="0">
              <a:buNone/>
              <a:defRPr sz="1050">
                <a:solidFill>
                  <a:schemeClr val="tx1">
                    <a:tint val="75000"/>
                  </a:schemeClr>
                </a:solidFill>
              </a:defRPr>
            </a:lvl8pPr>
            <a:lvl9pPr marL="2743131" indent="0">
              <a:buNone/>
              <a:defRPr sz="105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9CF180AD-5A3B-4143-95F9-A4A8CACA6F26}" type="datetime1">
              <a:rPr lang="zh-CN" altLang="en-US" smtClean="0"/>
              <a:pPr>
                <a:defRPr/>
              </a:pPr>
              <a:t>2021/12/14</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41DC9E6-6DD3-4691-A9C7-D271DA098654}" type="slidenum">
              <a:rPr lang="zh-CN" altLang="en-US"/>
              <a:pPr>
                <a:defRPr/>
              </a:pPr>
              <a:t>‹#›</a:t>
            </a:fld>
            <a:endParaRPr lang="zh-CN" altLang="en-US"/>
          </a:p>
        </p:txBody>
      </p:sp>
    </p:spTree>
    <p:extLst>
      <p:ext uri="{BB962C8B-B14F-4D97-AF65-F5344CB8AC3E}">
        <p14:creationId xmlns:p14="http://schemas.microsoft.com/office/powerpoint/2010/main" val="285239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4290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48615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76F7EE31-1C7C-46BB-9063-CEFF43D399D1}" type="datetime1">
              <a:rPr lang="zh-CN" altLang="en-US" smtClean="0"/>
              <a:pPr>
                <a:defRPr/>
              </a:pPr>
              <a:t>2021/12/14</a:t>
            </a:fld>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B0D5811-AC7B-4E29-80B8-F7ADF695AEF9}" type="slidenum">
              <a:rPr lang="zh-CN" altLang="en-US"/>
              <a:pPr>
                <a:defRPr/>
              </a:pPr>
              <a:t>‹#›</a:t>
            </a:fld>
            <a:endParaRPr lang="zh-CN" altLang="en-US"/>
          </a:p>
        </p:txBody>
      </p:sp>
    </p:spTree>
    <p:extLst>
      <p:ext uri="{BB962C8B-B14F-4D97-AF65-F5344CB8AC3E}">
        <p14:creationId xmlns:p14="http://schemas.microsoft.com/office/powerpoint/2010/main" val="292520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2217386"/>
            <a:ext cx="3030141" cy="924102"/>
          </a:xfrm>
        </p:spPr>
        <p:txBody>
          <a:bodyPr anchor="b"/>
          <a:lstStyle>
            <a:lvl1pPr marL="0" indent="0">
              <a:buNone/>
              <a:defRPr sz="1800" b="1"/>
            </a:lvl1pPr>
            <a:lvl2pPr marL="342892" indent="0">
              <a:buNone/>
              <a:defRPr sz="1500" b="1"/>
            </a:lvl2pPr>
            <a:lvl3pPr marL="685783" indent="0">
              <a:buNone/>
              <a:defRPr sz="1350"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3770" y="2217386"/>
            <a:ext cx="3031331" cy="924102"/>
          </a:xfrm>
        </p:spPr>
        <p:txBody>
          <a:bodyPr anchor="b"/>
          <a:lstStyle>
            <a:lvl1pPr marL="0" indent="0">
              <a:buNone/>
              <a:defRPr sz="1800" b="1"/>
            </a:lvl1pPr>
            <a:lvl2pPr marL="342892" indent="0">
              <a:buNone/>
              <a:defRPr sz="1500" b="1"/>
            </a:lvl2pPr>
            <a:lvl3pPr marL="685783" indent="0">
              <a:buNone/>
              <a:defRPr sz="1350"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3483770"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13B10A80-4E27-4642-BAB6-289FA8DA24D8}" type="datetime1">
              <a:rPr lang="zh-CN" altLang="en-US" smtClean="0"/>
              <a:pPr>
                <a:defRPr/>
              </a:pPr>
              <a:t>2021/12/14</a:t>
            </a:fld>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85F4A716-14C9-41DE-A1AD-07CBE4E1485A}" type="slidenum">
              <a:rPr lang="zh-CN" altLang="en-US"/>
              <a:pPr>
                <a:defRPr/>
              </a:pPr>
              <a:t>‹#›</a:t>
            </a:fld>
            <a:endParaRPr lang="zh-CN" altLang="en-US"/>
          </a:p>
        </p:txBody>
      </p:sp>
    </p:spTree>
    <p:extLst>
      <p:ext uri="{BB962C8B-B14F-4D97-AF65-F5344CB8AC3E}">
        <p14:creationId xmlns:p14="http://schemas.microsoft.com/office/powerpoint/2010/main" val="1547008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56088AE4-FBF3-4262-AEC9-E11F842BF496}" type="datetime1">
              <a:rPr lang="zh-CN" altLang="en-US" smtClean="0"/>
              <a:pPr>
                <a:defRPr/>
              </a:pPr>
              <a:t>2021/12/14</a:t>
            </a:fld>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01591AA-1701-4670-82F8-29319F7ADA55}" type="slidenum">
              <a:rPr lang="zh-CN" altLang="en-US"/>
              <a:pPr>
                <a:defRPr/>
              </a:pPr>
              <a:t>‹#›</a:t>
            </a:fld>
            <a:endParaRPr lang="zh-CN" altLang="en-US"/>
          </a:p>
        </p:txBody>
      </p:sp>
    </p:spTree>
    <p:extLst>
      <p:ext uri="{BB962C8B-B14F-4D97-AF65-F5344CB8AC3E}">
        <p14:creationId xmlns:p14="http://schemas.microsoft.com/office/powerpoint/2010/main" val="65823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AC5D4E-8744-44BE-A98B-762A4F899E2A}" type="datetime1">
              <a:rPr lang="zh-CN" altLang="en-US" smtClean="0"/>
              <a:pPr>
                <a:defRPr/>
              </a:pPr>
              <a:t>2021/12/14</a:t>
            </a:fld>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4E96E4C-A786-42C8-98B7-EB52B4851D53}" type="slidenum">
              <a:rPr lang="zh-CN" altLang="en-US"/>
              <a:pPr>
                <a:defRPr/>
              </a:pPr>
              <a:t>‹#›</a:t>
            </a:fld>
            <a:endParaRPr lang="zh-CN" altLang="en-US"/>
          </a:p>
        </p:txBody>
      </p:sp>
    </p:spTree>
    <p:extLst>
      <p:ext uri="{BB962C8B-B14F-4D97-AF65-F5344CB8AC3E}">
        <p14:creationId xmlns:p14="http://schemas.microsoft.com/office/powerpoint/2010/main" val="179427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2681287" y="394409"/>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1" y="2072926"/>
            <a:ext cx="2256235" cy="6775980"/>
          </a:xfrm>
        </p:spPr>
        <p:txBody>
          <a:bodyPr/>
          <a:lstStyle>
            <a:lvl1pPr marL="0" indent="0">
              <a:buNone/>
              <a:defRPr sz="1050"/>
            </a:lvl1pPr>
            <a:lvl2pPr marL="342892" indent="0">
              <a:buNone/>
              <a:defRPr sz="900"/>
            </a:lvl2pPr>
            <a:lvl3pPr marL="685783" indent="0">
              <a:buNone/>
              <a:defRPr sz="750"/>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751D7BF-DD11-4F2E-8955-1A9A853CFEB0}" type="datetime1">
              <a:rPr lang="zh-CN" altLang="en-US" smtClean="0"/>
              <a:pPr>
                <a:defRPr/>
              </a:pPr>
              <a:t>2021/12/14</a:t>
            </a:fld>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8758159-6336-4F39-ABDF-0970ED78D5AD}" type="slidenum">
              <a:rPr lang="zh-CN" altLang="en-US"/>
              <a:pPr>
                <a:defRPr/>
              </a:pPr>
              <a:t>‹#›</a:t>
            </a:fld>
            <a:endParaRPr lang="zh-CN" altLang="en-US"/>
          </a:p>
        </p:txBody>
      </p:sp>
    </p:spTree>
    <p:extLst>
      <p:ext uri="{BB962C8B-B14F-4D97-AF65-F5344CB8AC3E}">
        <p14:creationId xmlns:p14="http://schemas.microsoft.com/office/powerpoint/2010/main" val="583074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934201"/>
            <a:ext cx="4114800" cy="818623"/>
          </a:xfrm>
        </p:spPr>
        <p:txBody>
          <a:bodyPr anchor="b"/>
          <a:lstStyle>
            <a:lvl1pPr algn="l">
              <a:defRPr sz="1500" b="1"/>
            </a:lvl1pPr>
          </a:lstStyle>
          <a:p>
            <a:r>
              <a:rPr lang="zh-CN" altLang="en-US"/>
              <a:t>单击此处编辑母版标题样式</a:t>
            </a:r>
          </a:p>
        </p:txBody>
      </p:sp>
      <p:sp>
        <p:nvSpPr>
          <p:cNvPr id="3" name="图片占位符 2"/>
          <p:cNvSpPr>
            <a:spLocks noGrp="1"/>
          </p:cNvSpPr>
          <p:nvPr>
            <p:ph type="pic" idx="1"/>
          </p:nvPr>
        </p:nvSpPr>
        <p:spPr>
          <a:xfrm>
            <a:off x="1344216" y="885119"/>
            <a:ext cx="4114800" cy="5943600"/>
          </a:xfrm>
        </p:spPr>
        <p:txBody>
          <a:bodyPr rtlCol="0">
            <a:normAutofit/>
          </a:bodyPr>
          <a:lstStyle>
            <a:lvl1pPr marL="0" indent="0">
              <a:buNone/>
              <a:defRPr sz="2400"/>
            </a:lvl1pPr>
            <a:lvl2pPr marL="342892"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1344216" y="7752822"/>
            <a:ext cx="4114800" cy="1162580"/>
          </a:xfrm>
        </p:spPr>
        <p:txBody>
          <a:bodyPr/>
          <a:lstStyle>
            <a:lvl1pPr marL="0" indent="0">
              <a:buNone/>
              <a:defRPr sz="1050"/>
            </a:lvl1pPr>
            <a:lvl2pPr marL="342892" indent="0">
              <a:buNone/>
              <a:defRPr sz="900"/>
            </a:lvl2pPr>
            <a:lvl3pPr marL="685783" indent="0">
              <a:buNone/>
              <a:defRPr sz="750"/>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8444D57-EEF4-463E-85B4-54F4BDE3AFB7}" type="datetime1">
              <a:rPr lang="zh-CN" altLang="en-US" smtClean="0"/>
              <a:pPr>
                <a:defRPr/>
              </a:pPr>
              <a:t>2021/12/14</a:t>
            </a:fld>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D6E238C-4D9C-4436-A513-4BF035CCAFFF}" type="slidenum">
              <a:rPr lang="zh-CN" altLang="en-US"/>
              <a:pPr>
                <a:defRPr/>
              </a:pPr>
              <a:t>‹#›</a:t>
            </a:fld>
            <a:endParaRPr lang="zh-CN" altLang="en-US"/>
          </a:p>
        </p:txBody>
      </p:sp>
    </p:spTree>
    <p:extLst>
      <p:ext uri="{BB962C8B-B14F-4D97-AF65-F5344CB8AC3E}">
        <p14:creationId xmlns:p14="http://schemas.microsoft.com/office/powerpoint/2010/main" val="202854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342900" y="397463"/>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342900" y="2311402"/>
            <a:ext cx="6172200" cy="65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342900" y="9181397"/>
            <a:ext cx="1600200" cy="528931"/>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ea typeface="+mn-ea"/>
              </a:defRPr>
            </a:lvl1pPr>
          </a:lstStyle>
          <a:p>
            <a:pPr>
              <a:defRPr/>
            </a:pPr>
            <a:fld id="{AD6A7AAE-4856-4E0E-941F-542B4E7AEDEF}" type="datetime1">
              <a:rPr lang="zh-CN" altLang="en-US" smtClean="0"/>
              <a:pPr>
                <a:defRPr/>
              </a:pPr>
              <a:t>2021/12/14</a:t>
            </a:fld>
            <a:endParaRPr lang="zh-CN" altLang="en-US"/>
          </a:p>
        </p:txBody>
      </p:sp>
      <p:sp>
        <p:nvSpPr>
          <p:cNvPr id="6" name="灯片编号占位符 5"/>
          <p:cNvSpPr>
            <a:spLocks noGrp="1"/>
          </p:cNvSpPr>
          <p:nvPr>
            <p:ph type="sldNum" sz="quarter" idx="4"/>
          </p:nvPr>
        </p:nvSpPr>
        <p:spPr>
          <a:xfrm>
            <a:off x="4914900" y="9181397"/>
            <a:ext cx="1600200" cy="528931"/>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ea typeface="+mn-ea"/>
              </a:defRPr>
            </a:lvl1pPr>
          </a:lstStyle>
          <a:p>
            <a:pPr>
              <a:defRPr/>
            </a:pPr>
            <a:fld id="{8D58473B-3055-42E7-AAA6-D770D94057E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3300" kern="1200">
          <a:solidFill>
            <a:schemeClr val="tx1"/>
          </a:solidFill>
          <a:latin typeface="+mj-lt"/>
          <a:ea typeface="+mj-ea"/>
          <a:cs typeface="+mj-cs"/>
        </a:defRPr>
      </a:lvl1pPr>
      <a:lvl2pPr algn="ctr" rtl="0" fontAlgn="base">
        <a:spcBef>
          <a:spcPct val="0"/>
        </a:spcBef>
        <a:spcAft>
          <a:spcPct val="0"/>
        </a:spcAft>
        <a:defRPr sz="3300">
          <a:solidFill>
            <a:schemeClr val="tx1"/>
          </a:solidFill>
          <a:latin typeface="Calibri" pitchFamily="34" charset="0"/>
          <a:ea typeface="宋体" charset="-122"/>
        </a:defRPr>
      </a:lvl2pPr>
      <a:lvl3pPr algn="ctr" rtl="0" fontAlgn="base">
        <a:spcBef>
          <a:spcPct val="0"/>
        </a:spcBef>
        <a:spcAft>
          <a:spcPct val="0"/>
        </a:spcAft>
        <a:defRPr sz="3300">
          <a:solidFill>
            <a:schemeClr val="tx1"/>
          </a:solidFill>
          <a:latin typeface="Calibri" pitchFamily="34" charset="0"/>
          <a:ea typeface="宋体" charset="-122"/>
        </a:defRPr>
      </a:lvl3pPr>
      <a:lvl4pPr algn="ctr" rtl="0" fontAlgn="base">
        <a:spcBef>
          <a:spcPct val="0"/>
        </a:spcBef>
        <a:spcAft>
          <a:spcPct val="0"/>
        </a:spcAft>
        <a:defRPr sz="3300">
          <a:solidFill>
            <a:schemeClr val="tx1"/>
          </a:solidFill>
          <a:latin typeface="Calibri" pitchFamily="34" charset="0"/>
          <a:ea typeface="宋体" charset="-122"/>
        </a:defRPr>
      </a:lvl4pPr>
      <a:lvl5pPr algn="ctr" rtl="0" fontAlgn="base">
        <a:spcBef>
          <a:spcPct val="0"/>
        </a:spcBef>
        <a:spcAft>
          <a:spcPct val="0"/>
        </a:spcAft>
        <a:defRPr sz="3300">
          <a:solidFill>
            <a:schemeClr val="tx1"/>
          </a:solidFill>
          <a:latin typeface="Calibri" pitchFamily="34" charset="0"/>
          <a:ea typeface="宋体" charset="-122"/>
        </a:defRPr>
      </a:lvl5pPr>
      <a:lvl6pPr marL="342892" algn="ctr" rtl="0" fontAlgn="base">
        <a:spcBef>
          <a:spcPct val="0"/>
        </a:spcBef>
        <a:spcAft>
          <a:spcPct val="0"/>
        </a:spcAft>
        <a:defRPr sz="3300">
          <a:solidFill>
            <a:schemeClr val="tx1"/>
          </a:solidFill>
          <a:latin typeface="Calibri" pitchFamily="34" charset="0"/>
          <a:ea typeface="宋体" charset="-122"/>
        </a:defRPr>
      </a:lvl6pPr>
      <a:lvl7pPr marL="685783" algn="ctr" rtl="0" fontAlgn="base">
        <a:spcBef>
          <a:spcPct val="0"/>
        </a:spcBef>
        <a:spcAft>
          <a:spcPct val="0"/>
        </a:spcAft>
        <a:defRPr sz="3300">
          <a:solidFill>
            <a:schemeClr val="tx1"/>
          </a:solidFill>
          <a:latin typeface="Calibri" pitchFamily="34" charset="0"/>
          <a:ea typeface="宋体" charset="-122"/>
        </a:defRPr>
      </a:lvl7pPr>
      <a:lvl8pPr marL="1028674" algn="ctr" rtl="0" fontAlgn="base">
        <a:spcBef>
          <a:spcPct val="0"/>
        </a:spcBef>
        <a:spcAft>
          <a:spcPct val="0"/>
        </a:spcAft>
        <a:defRPr sz="3300">
          <a:solidFill>
            <a:schemeClr val="tx1"/>
          </a:solidFill>
          <a:latin typeface="Calibri" pitchFamily="34" charset="0"/>
          <a:ea typeface="宋体" charset="-122"/>
        </a:defRPr>
      </a:lvl8pPr>
      <a:lvl9pPr marL="1371566" algn="ctr" rtl="0" fontAlgn="base">
        <a:spcBef>
          <a:spcPct val="0"/>
        </a:spcBef>
        <a:spcAft>
          <a:spcPct val="0"/>
        </a:spcAft>
        <a:defRPr sz="3300">
          <a:solidFill>
            <a:schemeClr val="tx1"/>
          </a:solidFill>
          <a:latin typeface="Calibri" pitchFamily="34" charset="0"/>
          <a:ea typeface="宋体" charset="-122"/>
        </a:defRPr>
      </a:lvl9pPr>
    </p:titleStyle>
    <p:body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zh-CN"/>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rive.google.com/file/d/1TxGroENMBdOjrjiJqKxw9YOozRVNFkTN/vie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283" y="488504"/>
            <a:ext cx="3744416" cy="461665"/>
          </a:xfrm>
          <a:prstGeom prst="rect">
            <a:avLst/>
          </a:prstGeom>
          <a:noFill/>
        </p:spPr>
        <p:txBody>
          <a:bodyPr wrap="square" rtlCol="0">
            <a:spAutoFit/>
          </a:bodyPr>
          <a:lstStyle/>
          <a:p>
            <a:pPr algn="ctr"/>
            <a:r>
              <a:rPr lang="zh-TW" altLang="en-US" sz="2400" dirty="0">
                <a:solidFill>
                  <a:schemeClr val="tx1">
                    <a:lumMod val="65000"/>
                    <a:lumOff val="35000"/>
                  </a:schemeClr>
                </a:solidFill>
                <a:latin typeface="华文细黑" panose="02010600040101010101" pitchFamily="2" charset="-122"/>
                <a:ea typeface="华文细黑" panose="02010600040101010101" pitchFamily="2" charset="-122"/>
              </a:rPr>
              <a:t>動遊系實習常見問題Ｑ</a:t>
            </a:r>
            <a:r>
              <a:rPr lang="en-US" altLang="zh-TW" sz="2400" dirty="0">
                <a:solidFill>
                  <a:schemeClr val="tx1">
                    <a:lumMod val="65000"/>
                    <a:lumOff val="35000"/>
                  </a:schemeClr>
                </a:solidFill>
                <a:latin typeface="华文细黑" panose="02010600040101010101" pitchFamily="2" charset="-122"/>
                <a:ea typeface="华文细黑" panose="02010600040101010101" pitchFamily="2" charset="-122"/>
              </a:rPr>
              <a:t>&amp;A</a:t>
            </a:r>
            <a:endParaRPr lang="zh-CN" altLang="en-US" sz="2400" dirty="0">
              <a:solidFill>
                <a:schemeClr val="tx1">
                  <a:lumMod val="65000"/>
                  <a:lumOff val="35000"/>
                </a:schemeClr>
              </a:solidFill>
              <a:latin typeface="华文细黑" panose="02010600040101010101" pitchFamily="2" charset="-122"/>
              <a:ea typeface="华文细黑" panose="02010600040101010101" pitchFamily="2" charset="-122"/>
            </a:endParaRPr>
          </a:p>
        </p:txBody>
      </p:sp>
      <p:cxnSp>
        <p:nvCxnSpPr>
          <p:cNvPr id="6" name="直接连接符 5"/>
          <p:cNvCxnSpPr/>
          <p:nvPr/>
        </p:nvCxnSpPr>
        <p:spPr>
          <a:xfrm>
            <a:off x="5301208" y="719337"/>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908720" y="719686"/>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2EBCB629-FC48-43A8-B07E-D9E3837943DD}"/>
              </a:ext>
            </a:extLst>
          </p:cNvPr>
          <p:cNvSpPr txBox="1"/>
          <p:nvPr/>
        </p:nvSpPr>
        <p:spPr>
          <a:xfrm>
            <a:off x="906440" y="1496616"/>
            <a:ext cx="3432048" cy="2400657"/>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Q1.</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動遊系的實習手冊</a:t>
            </a:r>
            <a:r>
              <a:rPr lang="zh-TW" altLang="en-US" sz="1800" dirty="0">
                <a:solidFill>
                  <a:schemeClr val="tx1">
                    <a:lumMod val="65000"/>
                    <a:lumOff val="35000"/>
                  </a:schemeClr>
                </a:solidFill>
                <a:latin typeface="Arial" panose="020B0604020202020204" pitchFamily="34" charset="0"/>
                <a:ea typeface="微軟正黑體" panose="020B0604030504040204" pitchFamily="34" charset="-120"/>
              </a:rPr>
              <a:t>要到哪裡</a:t>
            </a: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下載？</a:t>
            </a:r>
            <a:endPar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endParaRPr>
          </a:p>
          <a:p>
            <a:pPr algn="ctr"/>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pPr algn="ct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pPr algn="ctr"/>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pPr algn="ct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pPr algn="ct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2" name="內容版面配置區 2">
            <a:extLst>
              <a:ext uri="{FF2B5EF4-FFF2-40B4-BE49-F238E27FC236}">
                <a16:creationId xmlns:a16="http://schemas.microsoft.com/office/drawing/2014/main" id="{029FA539-15F7-498F-868C-A38740957AA4}"/>
              </a:ext>
            </a:extLst>
          </p:cNvPr>
          <p:cNvSpPr txBox="1">
            <a:spLocks/>
          </p:cNvSpPr>
          <p:nvPr/>
        </p:nvSpPr>
        <p:spPr>
          <a:xfrm>
            <a:off x="848590" y="2619655"/>
            <a:ext cx="5160820" cy="4991754"/>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可以到系網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&gt; </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表單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&gt;  </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實習 ，內有學生校外實務實習手冊可供下載。</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en-US" altLang="zh-TW" sz="1400" u="sng" dirty="0">
                <a:solidFill>
                  <a:schemeClr val="tx1">
                    <a:lumMod val="50000"/>
                    <a:lumOff val="50000"/>
                  </a:schemeClr>
                </a:solidFill>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https://drive.google.com/file/d/1TxGroENMBdOjrjiJqKxw9YOozRVNFkTN/view</a:t>
            </a:r>
            <a:endParaRPr lang="en-US" altLang="zh-TW" sz="1400" u="sng" dirty="0">
              <a:solidFill>
                <a:schemeClr val="tx1">
                  <a:lumMod val="50000"/>
                  <a:lumOff val="50000"/>
                </a:schemeClr>
              </a:solidFill>
              <a:latin typeface="微軟正黑體" panose="020B0604030504040204" pitchFamily="34" charset="-120"/>
              <a:ea typeface="微軟正黑體" panose="020B0604030504040204" pitchFamily="34" charset="-120"/>
            </a:endParaRPr>
          </a:p>
          <a:p>
            <a:pPr>
              <a:spcBef>
                <a:spcPts val="0"/>
              </a:spcBef>
              <a:spcAft>
                <a:spcPts val="0"/>
              </a:spcAft>
            </a:pPr>
            <a:endPar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請各位同學進行實習前務必詳細閱讀內容，內有詳細辦法。</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a:spcBef>
                <a:spcPts val="0"/>
              </a:spcBef>
              <a:spcAft>
                <a:spcPts val="0"/>
              </a:spcAft>
            </a:pPr>
            <a:endPar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（手冊內亦有需繳回的附件</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4</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學生校外實習個別計畫書）</a:t>
            </a:r>
          </a:p>
          <a:p>
            <a:endParaRPr lang="en-US" altLang="zh-TW" sz="1400" dirty="0">
              <a:latin typeface="微軟正黑體" panose="020B0604030504040204" pitchFamily="34" charset="-120"/>
              <a:ea typeface="微軟正黑體" panose="020B0604030504040204" pitchFamily="34" charset="-120"/>
            </a:endParaRPr>
          </a:p>
          <a:p>
            <a:pPr marL="0" indent="0">
              <a:buNone/>
            </a:pPr>
            <a:br>
              <a:rPr lang="zh-TW" altLang="en-US" sz="1400" dirty="0">
                <a:latin typeface="微軟正黑體" panose="020B0604030504040204" pitchFamily="34" charset="-120"/>
                <a:ea typeface="微軟正黑體" panose="020B0604030504040204" pitchFamily="34" charset="-120"/>
              </a:rPr>
            </a:br>
            <a:endParaRPr lang="zh-TW" altLang="en-US" sz="1400" dirty="0">
              <a:latin typeface="微軟正黑體" panose="020B0604030504040204" pitchFamily="34" charset="-120"/>
              <a:ea typeface="微軟正黑體" panose="020B0604030504040204" pitchFamily="34" charset="-120"/>
            </a:endParaRPr>
          </a:p>
        </p:txBody>
      </p:sp>
      <p:pic>
        <p:nvPicPr>
          <p:cNvPr id="23" name="圖片 22">
            <a:extLst>
              <a:ext uri="{FF2B5EF4-FFF2-40B4-BE49-F238E27FC236}">
                <a16:creationId xmlns:a16="http://schemas.microsoft.com/office/drawing/2014/main" id="{FCAC82D0-E235-4F2E-9B4E-D442A966C947}"/>
              </a:ext>
            </a:extLst>
          </p:cNvPr>
          <p:cNvPicPr>
            <a:picLocks noChangeAspect="1"/>
          </p:cNvPicPr>
          <p:nvPr/>
        </p:nvPicPr>
        <p:blipFill>
          <a:blip r:embed="rId3"/>
          <a:stretch>
            <a:fillRect/>
          </a:stretch>
        </p:blipFill>
        <p:spPr>
          <a:xfrm>
            <a:off x="4509248" y="4401681"/>
            <a:ext cx="1440000" cy="1440000"/>
          </a:xfrm>
          <a:prstGeom prst="rect">
            <a:avLst/>
          </a:prstGeom>
        </p:spPr>
      </p:pic>
      <p:sp>
        <p:nvSpPr>
          <p:cNvPr id="24" name="文字方塊 23">
            <a:extLst>
              <a:ext uri="{FF2B5EF4-FFF2-40B4-BE49-F238E27FC236}">
                <a16:creationId xmlns:a16="http://schemas.microsoft.com/office/drawing/2014/main" id="{1BC38525-FEBC-4DAD-BAB5-04F11F13DBC1}"/>
              </a:ext>
            </a:extLst>
          </p:cNvPr>
          <p:cNvSpPr txBox="1"/>
          <p:nvPr/>
        </p:nvSpPr>
        <p:spPr>
          <a:xfrm>
            <a:off x="1058840" y="5841681"/>
            <a:ext cx="5160820" cy="2123658"/>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Q2.</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何時可以開始進行實習並如何拿到學分？</a:t>
            </a:r>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5" name="內容版面配置區 2">
            <a:extLst>
              <a:ext uri="{FF2B5EF4-FFF2-40B4-BE49-F238E27FC236}">
                <a16:creationId xmlns:a16="http://schemas.microsoft.com/office/drawing/2014/main" id="{72C7FB30-88BE-45D4-8ADE-BA27758D5F88}"/>
              </a:ext>
            </a:extLst>
          </p:cNvPr>
          <p:cNvSpPr txBox="1">
            <a:spLocks/>
          </p:cNvSpPr>
          <p:nvPr/>
        </p:nvSpPr>
        <p:spPr>
          <a:xfrm>
            <a:off x="906440" y="6903510"/>
            <a:ext cx="5160820" cy="4991754"/>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同學於大四下學期畢業成績輸入之前完成即可，並無規定一定要在哪一年進行。</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大四的下學期會有一門實務實習課程，該課程於期末時班導師會以同學是否有完成實習合約去評定學分的通過與否。</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系上建議同學可以在大二或者大三時利用寒暑假儘早去完成實習，避免到大四時影響畢業製作的製作時間。</a:t>
            </a:r>
            <a:br>
              <a:rPr lang="zh-TW" altLang="en-US" sz="1400" dirty="0">
                <a:latin typeface="微軟正黑體" panose="020B0604030504040204" pitchFamily="34" charset="-120"/>
                <a:ea typeface="微軟正黑體" panose="020B0604030504040204" pitchFamily="34" charset="-120"/>
              </a:rPr>
            </a:br>
            <a:endParaRPr lang="zh-TW" altLang="en-US" sz="1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1849223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283" y="488504"/>
            <a:ext cx="3744416" cy="461665"/>
          </a:xfrm>
          <a:prstGeom prst="rect">
            <a:avLst/>
          </a:prstGeom>
          <a:noFill/>
        </p:spPr>
        <p:txBody>
          <a:bodyPr wrap="square" rtlCol="0">
            <a:spAutoFit/>
          </a:bodyPr>
          <a:lstStyle/>
          <a:p>
            <a:pPr algn="ctr"/>
            <a:r>
              <a:rPr lang="zh-TW" altLang="en-US" sz="2400" dirty="0">
                <a:solidFill>
                  <a:schemeClr val="tx1">
                    <a:lumMod val="65000"/>
                    <a:lumOff val="35000"/>
                  </a:schemeClr>
                </a:solidFill>
                <a:latin typeface="华文细黑" panose="02010600040101010101" pitchFamily="2" charset="-122"/>
                <a:ea typeface="华文细黑" panose="02010600040101010101" pitchFamily="2" charset="-122"/>
              </a:rPr>
              <a:t>動遊系實習常見問題Ｑ</a:t>
            </a:r>
            <a:r>
              <a:rPr lang="en-US" altLang="zh-TW" sz="2400" dirty="0">
                <a:solidFill>
                  <a:schemeClr val="tx1">
                    <a:lumMod val="65000"/>
                    <a:lumOff val="35000"/>
                  </a:schemeClr>
                </a:solidFill>
                <a:latin typeface="华文细黑" panose="02010600040101010101" pitchFamily="2" charset="-122"/>
                <a:ea typeface="华文细黑" panose="02010600040101010101" pitchFamily="2" charset="-122"/>
              </a:rPr>
              <a:t>&amp;A</a:t>
            </a:r>
            <a:endParaRPr lang="zh-CN" altLang="en-US" sz="2400" dirty="0">
              <a:solidFill>
                <a:schemeClr val="tx1">
                  <a:lumMod val="65000"/>
                  <a:lumOff val="35000"/>
                </a:schemeClr>
              </a:solidFill>
              <a:latin typeface="华文细黑" panose="02010600040101010101" pitchFamily="2" charset="-122"/>
              <a:ea typeface="华文细黑" panose="02010600040101010101" pitchFamily="2" charset="-122"/>
            </a:endParaRPr>
          </a:p>
        </p:txBody>
      </p:sp>
      <p:cxnSp>
        <p:nvCxnSpPr>
          <p:cNvPr id="6" name="直接连接符 5"/>
          <p:cNvCxnSpPr/>
          <p:nvPr/>
        </p:nvCxnSpPr>
        <p:spPr>
          <a:xfrm>
            <a:off x="5301208" y="719337"/>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908720" y="719686"/>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2EBCB629-FC48-43A8-B07E-D9E3837943DD}"/>
              </a:ext>
            </a:extLst>
          </p:cNvPr>
          <p:cNvSpPr txBox="1"/>
          <p:nvPr/>
        </p:nvSpPr>
        <p:spPr>
          <a:xfrm>
            <a:off x="978374" y="1418805"/>
            <a:ext cx="3432048" cy="2123658"/>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Q3.</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我需要實習多少時數？</a:t>
            </a:r>
            <a:b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2" name="內容版面配置區 2">
            <a:extLst>
              <a:ext uri="{FF2B5EF4-FFF2-40B4-BE49-F238E27FC236}">
                <a16:creationId xmlns:a16="http://schemas.microsoft.com/office/drawing/2014/main" id="{029FA539-15F7-498F-868C-A38740957AA4}"/>
              </a:ext>
            </a:extLst>
          </p:cNvPr>
          <p:cNvSpPr txBox="1">
            <a:spLocks/>
          </p:cNvSpPr>
          <p:nvPr/>
        </p:nvSpPr>
        <p:spPr>
          <a:xfrm>
            <a:off x="848590" y="2630731"/>
            <a:ext cx="5160820" cy="864090"/>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同學至少需完成</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160</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小時以上的實習，未完成</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160</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小時，大四實務實習課程將不予以通過。</a:t>
            </a:r>
            <a:endParaRPr lang="en-US" altLang="zh-TW" sz="1400" dirty="0">
              <a:latin typeface="微軟正黑體" panose="020B0604030504040204" pitchFamily="34" charset="-120"/>
              <a:ea typeface="微軟正黑體" panose="020B0604030504040204" pitchFamily="34" charset="-120"/>
            </a:endParaRPr>
          </a:p>
          <a:p>
            <a:pPr marL="0" indent="0">
              <a:buNone/>
            </a:pPr>
            <a:br>
              <a:rPr lang="zh-TW" altLang="en-US" sz="1400" dirty="0">
                <a:latin typeface="微軟正黑體" panose="020B0604030504040204" pitchFamily="34" charset="-120"/>
                <a:ea typeface="微軟正黑體" panose="020B0604030504040204" pitchFamily="34" charset="-120"/>
              </a:rPr>
            </a:br>
            <a:endParaRPr lang="zh-TW" altLang="en-US" sz="1400" dirty="0">
              <a:latin typeface="微軟正黑體" panose="020B0604030504040204" pitchFamily="34" charset="-120"/>
              <a:ea typeface="微軟正黑體" panose="020B0604030504040204" pitchFamily="34" charset="-120"/>
            </a:endParaRPr>
          </a:p>
        </p:txBody>
      </p:sp>
      <p:sp>
        <p:nvSpPr>
          <p:cNvPr id="24" name="文字方塊 23">
            <a:extLst>
              <a:ext uri="{FF2B5EF4-FFF2-40B4-BE49-F238E27FC236}">
                <a16:creationId xmlns:a16="http://schemas.microsoft.com/office/drawing/2014/main" id="{1BC38525-FEBC-4DAD-BAB5-04F11F13DBC1}"/>
              </a:ext>
            </a:extLst>
          </p:cNvPr>
          <p:cNvSpPr txBox="1"/>
          <p:nvPr/>
        </p:nvSpPr>
        <p:spPr>
          <a:xfrm>
            <a:off x="993206" y="3821864"/>
            <a:ext cx="5160820" cy="2123658"/>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Q4.</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那些工作屬性可以認列</a:t>
            </a:r>
            <a:r>
              <a:rPr lang="zh-TW" altLang="en-US" dirty="0">
                <a:solidFill>
                  <a:schemeClr val="tx1">
                    <a:lumMod val="65000"/>
                    <a:lumOff val="35000"/>
                  </a:schemeClr>
                </a:solidFill>
                <a:latin typeface="Arial" panose="020B0604020202020204" pitchFamily="34" charset="0"/>
                <a:ea typeface="微軟正黑體" panose="020B0604030504040204" pitchFamily="34" charset="-120"/>
              </a:rPr>
              <a:t>系</a:t>
            </a: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上實習？</a:t>
            </a:r>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5" name="內容版面配置區 2">
            <a:extLst>
              <a:ext uri="{FF2B5EF4-FFF2-40B4-BE49-F238E27FC236}">
                <a16:creationId xmlns:a16="http://schemas.microsoft.com/office/drawing/2014/main" id="{72C7FB30-88BE-45D4-8ADE-BA27758D5F88}"/>
              </a:ext>
            </a:extLst>
          </p:cNvPr>
          <p:cNvSpPr txBox="1">
            <a:spLocks/>
          </p:cNvSpPr>
          <p:nvPr/>
        </p:nvSpPr>
        <p:spPr>
          <a:xfrm>
            <a:off x="906440" y="4953000"/>
            <a:ext cx="5160820" cy="4991754"/>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實習工作內容屬性需與系上所學習的課程與專業相互對應，可以由實習指導老師協助認定。</a:t>
            </a:r>
            <a:endParaRPr lang="zh-TW" altLang="en-US" sz="1400" dirty="0">
              <a:latin typeface="微軟正黑體" panose="020B0604030504040204" pitchFamily="34" charset="-120"/>
              <a:ea typeface="微軟正黑體" panose="020B0604030504040204" pitchFamily="34" charset="-120"/>
            </a:endParaRPr>
          </a:p>
        </p:txBody>
      </p:sp>
      <p:sp>
        <p:nvSpPr>
          <p:cNvPr id="10" name="文字方塊 9">
            <a:extLst>
              <a:ext uri="{FF2B5EF4-FFF2-40B4-BE49-F238E27FC236}">
                <a16:creationId xmlns:a16="http://schemas.microsoft.com/office/drawing/2014/main" id="{5E48A648-1A16-40C1-A963-990777C54AB8}"/>
              </a:ext>
            </a:extLst>
          </p:cNvPr>
          <p:cNvSpPr txBox="1"/>
          <p:nvPr/>
        </p:nvSpPr>
        <p:spPr>
          <a:xfrm>
            <a:off x="1079971" y="6040337"/>
            <a:ext cx="5160820" cy="1846659"/>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Q5.</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我該如何找到實習的公司？</a:t>
            </a: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13" name="內容版面配置區 2">
            <a:extLst>
              <a:ext uri="{FF2B5EF4-FFF2-40B4-BE49-F238E27FC236}">
                <a16:creationId xmlns:a16="http://schemas.microsoft.com/office/drawing/2014/main" id="{460023E1-D53D-477B-90CA-2FC124960EB3}"/>
              </a:ext>
            </a:extLst>
          </p:cNvPr>
          <p:cNvSpPr txBox="1">
            <a:spLocks/>
          </p:cNvSpPr>
          <p:nvPr/>
        </p:nvSpPr>
        <p:spPr>
          <a:xfrm>
            <a:off x="906440" y="7120457"/>
            <a:ext cx="5160820" cy="4991754"/>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實習機會可以詢問系上老師是否有可供介紹的廠商或者產學專案，若名額有限的話則需由同學自行去尋找，系上與學校也會不定期公告相關的實習機會，並舉辦實習說明會邀請廠商，請同學務必把握相關機會。</a:t>
            </a:r>
            <a:endParaRPr lang="zh-TW" altLang="en-US" sz="1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3687951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283" y="488504"/>
            <a:ext cx="3744416" cy="461665"/>
          </a:xfrm>
          <a:prstGeom prst="rect">
            <a:avLst/>
          </a:prstGeom>
          <a:noFill/>
        </p:spPr>
        <p:txBody>
          <a:bodyPr wrap="square" rtlCol="0">
            <a:spAutoFit/>
          </a:bodyPr>
          <a:lstStyle/>
          <a:p>
            <a:pPr algn="ctr"/>
            <a:r>
              <a:rPr lang="zh-TW" altLang="en-US" sz="2400" dirty="0">
                <a:solidFill>
                  <a:schemeClr val="tx1">
                    <a:lumMod val="65000"/>
                    <a:lumOff val="35000"/>
                  </a:schemeClr>
                </a:solidFill>
                <a:latin typeface="华文细黑" panose="02010600040101010101" pitchFamily="2" charset="-122"/>
                <a:ea typeface="华文细黑" panose="02010600040101010101" pitchFamily="2" charset="-122"/>
              </a:rPr>
              <a:t>動遊系實習常見問題Ｑ</a:t>
            </a:r>
            <a:r>
              <a:rPr lang="en-US" altLang="zh-TW" sz="2400" dirty="0">
                <a:solidFill>
                  <a:schemeClr val="tx1">
                    <a:lumMod val="65000"/>
                    <a:lumOff val="35000"/>
                  </a:schemeClr>
                </a:solidFill>
                <a:latin typeface="华文细黑" panose="02010600040101010101" pitchFamily="2" charset="-122"/>
                <a:ea typeface="华文细黑" panose="02010600040101010101" pitchFamily="2" charset="-122"/>
              </a:rPr>
              <a:t>&amp;A</a:t>
            </a:r>
            <a:endParaRPr lang="zh-CN" altLang="en-US" sz="2400" dirty="0">
              <a:solidFill>
                <a:schemeClr val="tx1">
                  <a:lumMod val="65000"/>
                  <a:lumOff val="35000"/>
                </a:schemeClr>
              </a:solidFill>
              <a:latin typeface="华文细黑" panose="02010600040101010101" pitchFamily="2" charset="-122"/>
              <a:ea typeface="华文细黑" panose="02010600040101010101" pitchFamily="2" charset="-122"/>
            </a:endParaRPr>
          </a:p>
        </p:txBody>
      </p:sp>
      <p:cxnSp>
        <p:nvCxnSpPr>
          <p:cNvPr id="6" name="直接连接符 5"/>
          <p:cNvCxnSpPr/>
          <p:nvPr/>
        </p:nvCxnSpPr>
        <p:spPr>
          <a:xfrm>
            <a:off x="5301208" y="719337"/>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908720" y="719686"/>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2EBCB629-FC48-43A8-B07E-D9E3837943DD}"/>
              </a:ext>
            </a:extLst>
          </p:cNvPr>
          <p:cNvSpPr txBox="1"/>
          <p:nvPr/>
        </p:nvSpPr>
        <p:spPr>
          <a:xfrm>
            <a:off x="978373" y="1418805"/>
            <a:ext cx="5093887" cy="1846659"/>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Q6.</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校務系統裡面的實習系統如何操作？</a:t>
            </a: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2" name="內容版面配置區 2">
            <a:extLst>
              <a:ext uri="{FF2B5EF4-FFF2-40B4-BE49-F238E27FC236}">
                <a16:creationId xmlns:a16="http://schemas.microsoft.com/office/drawing/2014/main" id="{029FA539-15F7-498F-868C-A38740957AA4}"/>
              </a:ext>
            </a:extLst>
          </p:cNvPr>
          <p:cNvSpPr txBox="1">
            <a:spLocks/>
          </p:cNvSpPr>
          <p:nvPr/>
        </p:nvSpPr>
        <p:spPr>
          <a:xfrm>
            <a:off x="848590" y="2685419"/>
            <a:ext cx="5160820" cy="864090"/>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先進入學校的學生校外實習網頁，內有實習流程和相關資訊。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http://dcpi.sao.stu.edu.tw/%E5%AF%A6%E7%BF%92/</a:t>
            </a: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校外實習網頁內容有 *線上實習合約書學生端操作教學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PDF</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可供參考 </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http://dcpi.sao.stu.edu.tw/wp-content/uploads/sites/76/2019/02/%E7%B7%9A%E4%B8%8A%E5%AF%A6%E7%BF%92%E5%90%88%E7%B4%84%E6%9B%B8%E6%93%8D%E4%BD%9C%E6%95%99%E5%AD%B8%E5%AD%B8%E7%94%9F%E7%89%881080225.pdf</a:t>
            </a:r>
            <a:br>
              <a:rPr lang="zh-TW" altLang="en-US" sz="1400" dirty="0">
                <a:latin typeface="微軟正黑體" panose="020B0604030504040204" pitchFamily="34" charset="-120"/>
                <a:ea typeface="微軟正黑體" panose="020B0604030504040204" pitchFamily="34" charset="-120"/>
              </a:rPr>
            </a:br>
            <a:endParaRPr lang="zh-TW" altLang="en-US" sz="1400" dirty="0">
              <a:latin typeface="微軟正黑體" panose="020B0604030504040204" pitchFamily="34" charset="-120"/>
              <a:ea typeface="微軟正黑體" panose="020B0604030504040204" pitchFamily="34" charset="-120"/>
            </a:endParaRPr>
          </a:p>
        </p:txBody>
      </p:sp>
      <p:pic>
        <p:nvPicPr>
          <p:cNvPr id="11" name="圖片 10">
            <a:extLst>
              <a:ext uri="{FF2B5EF4-FFF2-40B4-BE49-F238E27FC236}">
                <a16:creationId xmlns:a16="http://schemas.microsoft.com/office/drawing/2014/main" id="{2A159501-B9B7-4E0A-AC6A-EE5B9F3DE2E7}"/>
              </a:ext>
            </a:extLst>
          </p:cNvPr>
          <p:cNvPicPr>
            <a:picLocks noChangeAspect="1"/>
          </p:cNvPicPr>
          <p:nvPr/>
        </p:nvPicPr>
        <p:blipFill>
          <a:blip r:embed="rId2"/>
          <a:stretch>
            <a:fillRect/>
          </a:stretch>
        </p:blipFill>
        <p:spPr>
          <a:xfrm>
            <a:off x="4544642" y="3257644"/>
            <a:ext cx="1440000" cy="1440000"/>
          </a:xfrm>
          <a:prstGeom prst="rect">
            <a:avLst/>
          </a:prstGeom>
        </p:spPr>
      </p:pic>
      <p:pic>
        <p:nvPicPr>
          <p:cNvPr id="12" name="圖片 11">
            <a:extLst>
              <a:ext uri="{FF2B5EF4-FFF2-40B4-BE49-F238E27FC236}">
                <a16:creationId xmlns:a16="http://schemas.microsoft.com/office/drawing/2014/main" id="{93A3DB65-22B0-4BD5-9422-488FF347EAF6}"/>
              </a:ext>
            </a:extLst>
          </p:cNvPr>
          <p:cNvPicPr>
            <a:picLocks noChangeAspect="1"/>
          </p:cNvPicPr>
          <p:nvPr/>
        </p:nvPicPr>
        <p:blipFill>
          <a:blip r:embed="rId3"/>
          <a:stretch>
            <a:fillRect/>
          </a:stretch>
        </p:blipFill>
        <p:spPr>
          <a:xfrm>
            <a:off x="4548074" y="6681352"/>
            <a:ext cx="1440000" cy="1440000"/>
          </a:xfrm>
          <a:prstGeom prst="rect">
            <a:avLst/>
          </a:prstGeom>
        </p:spPr>
      </p:pic>
    </p:spTree>
    <p:extLst>
      <p:ext uri="{BB962C8B-B14F-4D97-AF65-F5344CB8AC3E}">
        <p14:creationId xmlns:p14="http://schemas.microsoft.com/office/powerpoint/2010/main" val="16110676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283" y="488504"/>
            <a:ext cx="3744416" cy="461665"/>
          </a:xfrm>
          <a:prstGeom prst="rect">
            <a:avLst/>
          </a:prstGeom>
          <a:noFill/>
        </p:spPr>
        <p:txBody>
          <a:bodyPr wrap="square" rtlCol="0">
            <a:spAutoFit/>
          </a:bodyPr>
          <a:lstStyle/>
          <a:p>
            <a:pPr algn="ctr"/>
            <a:r>
              <a:rPr lang="zh-TW" altLang="en-US" sz="2400" dirty="0">
                <a:solidFill>
                  <a:schemeClr val="tx1">
                    <a:lumMod val="65000"/>
                    <a:lumOff val="35000"/>
                  </a:schemeClr>
                </a:solidFill>
                <a:latin typeface="华文细黑" panose="02010600040101010101" pitchFamily="2" charset="-122"/>
                <a:ea typeface="华文细黑" panose="02010600040101010101" pitchFamily="2" charset="-122"/>
              </a:rPr>
              <a:t>動遊系實習常見問題Ｑ</a:t>
            </a:r>
            <a:r>
              <a:rPr lang="en-US" altLang="zh-TW" sz="2400" dirty="0">
                <a:solidFill>
                  <a:schemeClr val="tx1">
                    <a:lumMod val="65000"/>
                    <a:lumOff val="35000"/>
                  </a:schemeClr>
                </a:solidFill>
                <a:latin typeface="华文细黑" panose="02010600040101010101" pitchFamily="2" charset="-122"/>
                <a:ea typeface="华文细黑" panose="02010600040101010101" pitchFamily="2" charset="-122"/>
              </a:rPr>
              <a:t>&amp;A</a:t>
            </a:r>
            <a:endParaRPr lang="zh-CN" altLang="en-US" sz="2400" dirty="0">
              <a:solidFill>
                <a:schemeClr val="tx1">
                  <a:lumMod val="65000"/>
                  <a:lumOff val="35000"/>
                </a:schemeClr>
              </a:solidFill>
              <a:latin typeface="华文细黑" panose="02010600040101010101" pitchFamily="2" charset="-122"/>
              <a:ea typeface="华文细黑" panose="02010600040101010101" pitchFamily="2" charset="-122"/>
            </a:endParaRPr>
          </a:p>
        </p:txBody>
      </p:sp>
      <p:cxnSp>
        <p:nvCxnSpPr>
          <p:cNvPr id="6" name="直接连接符 5"/>
          <p:cNvCxnSpPr/>
          <p:nvPr/>
        </p:nvCxnSpPr>
        <p:spPr>
          <a:xfrm>
            <a:off x="5301208" y="719337"/>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908720" y="719686"/>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2EBCB629-FC48-43A8-B07E-D9E3837943DD}"/>
              </a:ext>
            </a:extLst>
          </p:cNvPr>
          <p:cNvSpPr txBox="1"/>
          <p:nvPr/>
        </p:nvSpPr>
        <p:spPr>
          <a:xfrm>
            <a:off x="978373" y="1418805"/>
            <a:ext cx="5093887" cy="1569660"/>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Q7.</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我該如何完成實習的流程程序</a:t>
            </a:r>
            <a: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a:t>
            </a:r>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2" name="內容版面配置區 2">
            <a:extLst>
              <a:ext uri="{FF2B5EF4-FFF2-40B4-BE49-F238E27FC236}">
                <a16:creationId xmlns:a16="http://schemas.microsoft.com/office/drawing/2014/main" id="{029FA539-15F7-498F-868C-A38740957AA4}"/>
              </a:ext>
            </a:extLst>
          </p:cNvPr>
          <p:cNvSpPr txBox="1">
            <a:spLocks/>
          </p:cNvSpPr>
          <p:nvPr/>
        </p:nvSpPr>
        <p:spPr>
          <a:xfrm>
            <a:off x="848590" y="2630731"/>
            <a:ext cx="5160820" cy="864090"/>
          </a:xfrm>
          <a:prstGeom prst="rect">
            <a:avLst/>
          </a:prstGeom>
        </p:spPr>
        <p:txBody>
          <a:bodyPr anchor="t">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nSpc>
                <a:spcPct val="150000"/>
              </a:lnSpc>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同學們需先於實習開始的兩周內</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含之前</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將實習合約書連同以下文件先送到系辦請學校進行用印，並於實習結束的一個月內將已經完成學校用印與廠商用印的實習合約書繳回至系辦。</a:t>
            </a: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送學校用印需繳交的文件如下</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lnSpc>
                <a:spcPct val="150000"/>
              </a:lnSpc>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一式兩份的實習合約書</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於校務系統列印</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p>
          <a:p>
            <a:pPr marL="0" indent="0">
              <a:lnSpc>
                <a:spcPct val="150000"/>
              </a:lnSpc>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b.</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學生校外實習個別計畫書</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lnSpc>
                <a:spcPct val="150000"/>
              </a:lnSpc>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c.</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樹德科技大學新冠肺炎實習機構防疫檢核表</a:t>
            </a: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d.</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 實習生個人課表</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於學期間進行實習才需提供課表，寒暑假期間進行實習不需要</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p>
          <a:p>
            <a:pPr marL="0" indent="0">
              <a:lnSpc>
                <a:spcPct val="150000"/>
              </a:lnSpc>
              <a:spcBef>
                <a:spcPts val="0"/>
              </a:spcBef>
              <a:spcAft>
                <a:spcPts val="0"/>
              </a:spcAft>
              <a:buNone/>
            </a:pP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lnSpc>
                <a:spcPct val="150000"/>
              </a:lnSpc>
              <a:spcBef>
                <a:spcPts val="0"/>
              </a:spcBef>
              <a:spcAft>
                <a:spcPts val="0"/>
              </a:spcAft>
              <a:buNone/>
            </a:pPr>
            <a:endParaRPr lang="zh-TW" altLang="en-US" sz="1400" dirty="0">
              <a:latin typeface="微軟正黑體" panose="020B0604030504040204" pitchFamily="34" charset="-120"/>
              <a:ea typeface="微軟正黑體" panose="020B0604030504040204" pitchFamily="34" charset="-120"/>
            </a:endParaRPr>
          </a:p>
        </p:txBody>
      </p:sp>
      <p:pic>
        <p:nvPicPr>
          <p:cNvPr id="9" name="圖片 8">
            <a:extLst>
              <a:ext uri="{FF2B5EF4-FFF2-40B4-BE49-F238E27FC236}">
                <a16:creationId xmlns:a16="http://schemas.microsoft.com/office/drawing/2014/main" id="{CECE1F45-DDDA-403E-B8E4-3218FF286F0E}"/>
              </a:ext>
            </a:extLst>
          </p:cNvPr>
          <p:cNvPicPr>
            <a:picLocks noChangeAspect="1"/>
          </p:cNvPicPr>
          <p:nvPr/>
        </p:nvPicPr>
        <p:blipFill>
          <a:blip r:embed="rId2"/>
          <a:stretch>
            <a:fillRect/>
          </a:stretch>
        </p:blipFill>
        <p:spPr>
          <a:xfrm>
            <a:off x="1495301" y="6321152"/>
            <a:ext cx="1440000" cy="1440000"/>
          </a:xfrm>
          <a:prstGeom prst="rect">
            <a:avLst/>
          </a:prstGeom>
        </p:spPr>
      </p:pic>
      <p:sp>
        <p:nvSpPr>
          <p:cNvPr id="13" name="文字方塊 12">
            <a:extLst>
              <a:ext uri="{FF2B5EF4-FFF2-40B4-BE49-F238E27FC236}">
                <a16:creationId xmlns:a16="http://schemas.microsoft.com/office/drawing/2014/main" id="{34F5B1EC-ADBA-4E88-A687-D258AFBB3EF3}"/>
              </a:ext>
            </a:extLst>
          </p:cNvPr>
          <p:cNvSpPr txBox="1"/>
          <p:nvPr/>
        </p:nvSpPr>
        <p:spPr>
          <a:xfrm>
            <a:off x="1180172" y="7761152"/>
            <a:ext cx="2508402" cy="335413"/>
          </a:xfrm>
          <a:prstGeom prst="rect">
            <a:avLst/>
          </a:prstGeom>
          <a:noFill/>
        </p:spPr>
        <p:txBody>
          <a:bodyPr wrap="square">
            <a:spAutoFit/>
          </a:bodyPr>
          <a:lstStyle/>
          <a:p>
            <a:pPr marL="0" indent="0">
              <a:lnSpc>
                <a:spcPct val="150000"/>
              </a:lnSpc>
              <a:spcBef>
                <a:spcPts val="0"/>
              </a:spcBef>
              <a:spcAft>
                <a:spcPts val="0"/>
              </a:spcAft>
              <a:buNone/>
            </a:pPr>
            <a:r>
              <a:rPr lang="zh-TW" altLang="en-US" sz="1200" dirty="0">
                <a:solidFill>
                  <a:schemeClr val="tx1">
                    <a:lumMod val="50000"/>
                    <a:lumOff val="50000"/>
                  </a:schemeClr>
                </a:solidFill>
                <a:latin typeface="微軟正黑體" panose="020B0604030504040204" pitchFamily="34" charset="-120"/>
                <a:ea typeface="微軟正黑體" panose="020B0604030504040204" pitchFamily="34" charset="-120"/>
              </a:rPr>
              <a:t>學生校外實習個別計畫書</a:t>
            </a:r>
            <a:endParaRPr lang="en-US" altLang="zh-TW" sz="1200" dirty="0">
              <a:solidFill>
                <a:schemeClr val="tx1">
                  <a:lumMod val="50000"/>
                  <a:lumOff val="50000"/>
                </a:schemeClr>
              </a:solidFill>
              <a:latin typeface="微軟正黑體" panose="020B0604030504040204" pitchFamily="34" charset="-120"/>
              <a:ea typeface="微軟正黑體" panose="020B0604030504040204" pitchFamily="34" charset="-120"/>
            </a:endParaRPr>
          </a:p>
        </p:txBody>
      </p:sp>
      <p:pic>
        <p:nvPicPr>
          <p:cNvPr id="14" name="圖片 13">
            <a:extLst>
              <a:ext uri="{FF2B5EF4-FFF2-40B4-BE49-F238E27FC236}">
                <a16:creationId xmlns:a16="http://schemas.microsoft.com/office/drawing/2014/main" id="{42E58129-4466-4423-9ABD-D7E0E8D4E993}"/>
              </a:ext>
            </a:extLst>
          </p:cNvPr>
          <p:cNvPicPr>
            <a:picLocks noChangeAspect="1"/>
          </p:cNvPicPr>
          <p:nvPr/>
        </p:nvPicPr>
        <p:blipFill>
          <a:blip r:embed="rId3"/>
          <a:stretch>
            <a:fillRect/>
          </a:stretch>
        </p:blipFill>
        <p:spPr>
          <a:xfrm>
            <a:off x="3922699" y="6321152"/>
            <a:ext cx="1440000" cy="1440000"/>
          </a:xfrm>
          <a:prstGeom prst="rect">
            <a:avLst/>
          </a:prstGeom>
        </p:spPr>
      </p:pic>
      <p:sp>
        <p:nvSpPr>
          <p:cNvPr id="15" name="文字方塊 14">
            <a:extLst>
              <a:ext uri="{FF2B5EF4-FFF2-40B4-BE49-F238E27FC236}">
                <a16:creationId xmlns:a16="http://schemas.microsoft.com/office/drawing/2014/main" id="{280D9E6A-8B75-44C3-9AB6-92F88A60500E}"/>
              </a:ext>
            </a:extLst>
          </p:cNvPr>
          <p:cNvSpPr txBox="1"/>
          <p:nvPr/>
        </p:nvSpPr>
        <p:spPr>
          <a:xfrm>
            <a:off x="3624084" y="7738985"/>
            <a:ext cx="2190305" cy="335413"/>
          </a:xfrm>
          <a:prstGeom prst="rect">
            <a:avLst/>
          </a:prstGeom>
          <a:noFill/>
        </p:spPr>
        <p:txBody>
          <a:bodyPr wrap="square">
            <a:spAutoFit/>
          </a:bodyPr>
          <a:lstStyle/>
          <a:p>
            <a:pPr marL="0" indent="0">
              <a:lnSpc>
                <a:spcPct val="150000"/>
              </a:lnSpc>
              <a:spcBef>
                <a:spcPts val="0"/>
              </a:spcBef>
              <a:spcAft>
                <a:spcPts val="0"/>
              </a:spcAft>
              <a:buNone/>
            </a:pPr>
            <a:r>
              <a:rPr lang="zh-TW" altLang="en-US" sz="1200" dirty="0">
                <a:solidFill>
                  <a:schemeClr val="tx1">
                    <a:lumMod val="50000"/>
                    <a:lumOff val="50000"/>
                  </a:schemeClr>
                </a:solidFill>
                <a:latin typeface="微軟正黑體" panose="020B0604030504040204" pitchFamily="34" charset="-120"/>
                <a:ea typeface="微軟正黑體" panose="020B0604030504040204" pitchFamily="34" charset="-120"/>
              </a:rPr>
              <a:t>新冠肺炎實習機構防疫檢核</a:t>
            </a:r>
            <a:endParaRPr lang="en-US" altLang="zh-TW" sz="1200" dirty="0">
              <a:solidFill>
                <a:schemeClr val="tx1">
                  <a:lumMod val="50000"/>
                  <a:lumOff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07727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283" y="488504"/>
            <a:ext cx="3744416" cy="461665"/>
          </a:xfrm>
          <a:prstGeom prst="rect">
            <a:avLst/>
          </a:prstGeom>
          <a:noFill/>
        </p:spPr>
        <p:txBody>
          <a:bodyPr wrap="square" rtlCol="0">
            <a:spAutoFit/>
          </a:bodyPr>
          <a:lstStyle/>
          <a:p>
            <a:pPr algn="ctr"/>
            <a:r>
              <a:rPr lang="zh-TW" altLang="en-US" sz="2400" dirty="0">
                <a:solidFill>
                  <a:schemeClr val="tx1">
                    <a:lumMod val="65000"/>
                    <a:lumOff val="35000"/>
                  </a:schemeClr>
                </a:solidFill>
                <a:latin typeface="华文细黑" panose="02010600040101010101" pitchFamily="2" charset="-122"/>
                <a:ea typeface="华文细黑" panose="02010600040101010101" pitchFamily="2" charset="-122"/>
              </a:rPr>
              <a:t>動遊系實習常見問題Ｑ</a:t>
            </a:r>
            <a:r>
              <a:rPr lang="en-US" altLang="zh-TW" sz="2400" dirty="0">
                <a:solidFill>
                  <a:schemeClr val="tx1">
                    <a:lumMod val="65000"/>
                    <a:lumOff val="35000"/>
                  </a:schemeClr>
                </a:solidFill>
                <a:latin typeface="华文细黑" panose="02010600040101010101" pitchFamily="2" charset="-122"/>
                <a:ea typeface="华文细黑" panose="02010600040101010101" pitchFamily="2" charset="-122"/>
              </a:rPr>
              <a:t>&amp;A</a:t>
            </a:r>
            <a:endParaRPr lang="zh-CN" altLang="en-US" sz="2400" dirty="0">
              <a:solidFill>
                <a:schemeClr val="tx1">
                  <a:lumMod val="65000"/>
                  <a:lumOff val="35000"/>
                </a:schemeClr>
              </a:solidFill>
              <a:latin typeface="华文细黑" panose="02010600040101010101" pitchFamily="2" charset="-122"/>
              <a:ea typeface="华文细黑" panose="02010600040101010101" pitchFamily="2" charset="-122"/>
            </a:endParaRPr>
          </a:p>
        </p:txBody>
      </p:sp>
      <p:cxnSp>
        <p:nvCxnSpPr>
          <p:cNvPr id="6" name="直接连接符 5"/>
          <p:cNvCxnSpPr/>
          <p:nvPr/>
        </p:nvCxnSpPr>
        <p:spPr>
          <a:xfrm>
            <a:off x="5301208" y="719337"/>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908720" y="719686"/>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2EBCB629-FC48-43A8-B07E-D9E3837943DD}"/>
              </a:ext>
            </a:extLst>
          </p:cNvPr>
          <p:cNvSpPr txBox="1"/>
          <p:nvPr/>
        </p:nvSpPr>
        <p:spPr>
          <a:xfrm>
            <a:off x="978373" y="1418805"/>
            <a:ext cx="5093887" cy="1569660"/>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Q8.</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系上可以進行全年實習嗎？</a:t>
            </a:r>
            <a:endParaRPr lang="en-US" altLang="zh-TW" dirty="0">
              <a:solidFill>
                <a:schemeClr val="tx1">
                  <a:lumMod val="50000"/>
                  <a:lumOff val="50000"/>
                </a:schemeClr>
              </a:solidFill>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2" name="內容版面配置區 2">
            <a:extLst>
              <a:ext uri="{FF2B5EF4-FFF2-40B4-BE49-F238E27FC236}">
                <a16:creationId xmlns:a16="http://schemas.microsoft.com/office/drawing/2014/main" id="{029FA539-15F7-498F-868C-A38740957AA4}"/>
              </a:ext>
            </a:extLst>
          </p:cNvPr>
          <p:cNvSpPr txBox="1">
            <a:spLocks/>
          </p:cNvSpPr>
          <p:nvPr/>
        </p:nvSpPr>
        <p:spPr>
          <a:xfrm>
            <a:off x="848590" y="2630731"/>
            <a:ext cx="5160820" cy="864090"/>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nSpc>
                <a:spcPct val="150000"/>
              </a:lnSpc>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系上所需的實習時數只需要</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160</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小時，同學可以在寒暑假或者學期期間去進行累積完成。</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lnSpc>
                <a:spcPct val="150000"/>
              </a:lnSpc>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若大四期間想要進行全年實習的話，還是得依畢業相關規定完成畢業製作與最低學分的修課（亦可自行依規定申請減修），並不能用全年實習去抵免畢業製作與該修的學分</a:t>
            </a:r>
            <a:br>
              <a:rPr lang="zh-TW" altLang="en-US" sz="1400" dirty="0">
                <a:latin typeface="微軟正黑體" panose="020B0604030504040204" pitchFamily="34" charset="-120"/>
                <a:ea typeface="微軟正黑體" panose="020B0604030504040204" pitchFamily="34" charset="-120"/>
              </a:rPr>
            </a:br>
            <a:endParaRPr lang="zh-TW" altLang="en-US" sz="140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F2374CAD-659A-4B55-BE3B-DEC4B8E334A7}"/>
              </a:ext>
            </a:extLst>
          </p:cNvPr>
          <p:cNvSpPr txBox="1"/>
          <p:nvPr/>
        </p:nvSpPr>
        <p:spPr>
          <a:xfrm>
            <a:off x="1130773" y="4841520"/>
            <a:ext cx="5093887" cy="1569660"/>
          </a:xfrm>
          <a:prstGeom prst="rect">
            <a:avLst/>
          </a:prstGeom>
          <a:noFill/>
        </p:spPr>
        <p:txBody>
          <a:bodyPr wrap="square">
            <a:spAutoFit/>
          </a:bodyPr>
          <a:lstStyle/>
          <a:p>
            <a:r>
              <a:rPr lang="en-US" altLang="zh-TW" sz="24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Q9.</a:t>
            </a: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b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br>
            <a:r>
              <a:rPr lang="zh-TW" altLang="en-US"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若因疫情三級警戒的緣故，影響到原本的實習機會該怎麼辦</a:t>
            </a:r>
            <a:r>
              <a:rPr lang="en-US" altLang="zh-TW" sz="1800"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a:t>
            </a: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10" name="內容版面配置區 2">
            <a:extLst>
              <a:ext uri="{FF2B5EF4-FFF2-40B4-BE49-F238E27FC236}">
                <a16:creationId xmlns:a16="http://schemas.microsoft.com/office/drawing/2014/main" id="{DA1A6663-E423-4C0D-BFF5-5875798AED5B}"/>
              </a:ext>
            </a:extLst>
          </p:cNvPr>
          <p:cNvSpPr txBox="1">
            <a:spLocks/>
          </p:cNvSpPr>
          <p:nvPr/>
        </p:nvSpPr>
        <p:spPr>
          <a:xfrm>
            <a:off x="1000990" y="6411180"/>
            <a:ext cx="5160820" cy="864090"/>
          </a:xfrm>
          <a:prstGeom prst="rect">
            <a:avLst/>
          </a:prstGeom>
        </p:spPr>
        <p:txBody>
          <a:bodyPr>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nSpc>
                <a:spcPct val="150000"/>
              </a:lnSpc>
              <a:spcBef>
                <a:spcPts val="0"/>
              </a:spcBef>
              <a:spcAft>
                <a:spcPts val="0"/>
              </a:spcAft>
              <a:buNone/>
            </a:pP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若有因三級警戒影響到原本已經談好的實習工作，請找專題指導老師或導師協助，老師們會再幫忙協助。</a:t>
            </a:r>
            <a:endParaRPr lang="zh-TW" altLang="en-US" sz="1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9166487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283" y="488504"/>
            <a:ext cx="3744416" cy="461665"/>
          </a:xfrm>
          <a:prstGeom prst="rect">
            <a:avLst/>
          </a:prstGeom>
          <a:noFill/>
        </p:spPr>
        <p:txBody>
          <a:bodyPr wrap="square" rtlCol="0">
            <a:spAutoFit/>
          </a:bodyPr>
          <a:lstStyle/>
          <a:p>
            <a:pPr algn="ctr"/>
            <a:r>
              <a:rPr lang="zh-TW" altLang="en-US" sz="2400" dirty="0">
                <a:solidFill>
                  <a:schemeClr val="tx1">
                    <a:lumMod val="65000"/>
                    <a:lumOff val="35000"/>
                  </a:schemeClr>
                </a:solidFill>
                <a:latin typeface="华文细黑" panose="02010600040101010101" pitchFamily="2" charset="-122"/>
                <a:ea typeface="华文细黑" panose="02010600040101010101" pitchFamily="2" charset="-122"/>
              </a:rPr>
              <a:t>動遊系實習常見問題Ｑ</a:t>
            </a:r>
            <a:r>
              <a:rPr lang="en-US" altLang="zh-TW" sz="2400" dirty="0">
                <a:solidFill>
                  <a:schemeClr val="tx1">
                    <a:lumMod val="65000"/>
                    <a:lumOff val="35000"/>
                  </a:schemeClr>
                </a:solidFill>
                <a:latin typeface="华文细黑" panose="02010600040101010101" pitchFamily="2" charset="-122"/>
                <a:ea typeface="华文细黑" panose="02010600040101010101" pitchFamily="2" charset="-122"/>
              </a:rPr>
              <a:t>&amp;A</a:t>
            </a:r>
            <a:endParaRPr lang="zh-CN" altLang="en-US" sz="2400" dirty="0">
              <a:solidFill>
                <a:schemeClr val="tx1">
                  <a:lumMod val="65000"/>
                  <a:lumOff val="35000"/>
                </a:schemeClr>
              </a:solidFill>
              <a:latin typeface="华文细黑" panose="02010600040101010101" pitchFamily="2" charset="-122"/>
              <a:ea typeface="华文细黑" panose="02010600040101010101" pitchFamily="2" charset="-122"/>
            </a:endParaRPr>
          </a:p>
        </p:txBody>
      </p:sp>
      <p:cxnSp>
        <p:nvCxnSpPr>
          <p:cNvPr id="6" name="直接连接符 5"/>
          <p:cNvCxnSpPr/>
          <p:nvPr/>
        </p:nvCxnSpPr>
        <p:spPr>
          <a:xfrm>
            <a:off x="5301208" y="719337"/>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908720" y="719686"/>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Picture 2">
            <a:extLst>
              <a:ext uri="{FF2B5EF4-FFF2-40B4-BE49-F238E27FC236}">
                <a16:creationId xmlns:a16="http://schemas.microsoft.com/office/drawing/2014/main" id="{D850BFA7-660C-43A8-AD8C-545F6E014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442" y="1494067"/>
            <a:ext cx="5869116" cy="7692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96671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8283" y="488504"/>
            <a:ext cx="3744416" cy="461665"/>
          </a:xfrm>
          <a:prstGeom prst="rect">
            <a:avLst/>
          </a:prstGeom>
          <a:noFill/>
        </p:spPr>
        <p:txBody>
          <a:bodyPr wrap="square" rtlCol="0">
            <a:spAutoFit/>
          </a:bodyPr>
          <a:lstStyle/>
          <a:p>
            <a:pPr algn="ctr"/>
            <a:r>
              <a:rPr lang="zh-TW" altLang="en-US" sz="2400" dirty="0">
                <a:solidFill>
                  <a:schemeClr val="tx1">
                    <a:lumMod val="65000"/>
                    <a:lumOff val="35000"/>
                  </a:schemeClr>
                </a:solidFill>
                <a:latin typeface="华文细黑" panose="02010600040101010101" pitchFamily="2" charset="-122"/>
                <a:ea typeface="华文细黑" panose="02010600040101010101" pitchFamily="2" charset="-122"/>
              </a:rPr>
              <a:t>動遊系實習常見問題Ｑ</a:t>
            </a:r>
            <a:r>
              <a:rPr lang="en-US" altLang="zh-TW" sz="2400" dirty="0">
                <a:solidFill>
                  <a:schemeClr val="tx1">
                    <a:lumMod val="65000"/>
                    <a:lumOff val="35000"/>
                  </a:schemeClr>
                </a:solidFill>
                <a:latin typeface="华文细黑" panose="02010600040101010101" pitchFamily="2" charset="-122"/>
                <a:ea typeface="华文细黑" panose="02010600040101010101" pitchFamily="2" charset="-122"/>
              </a:rPr>
              <a:t>&amp;A</a:t>
            </a:r>
            <a:endParaRPr lang="zh-CN" altLang="en-US" sz="2400" dirty="0">
              <a:solidFill>
                <a:schemeClr val="tx1">
                  <a:lumMod val="65000"/>
                  <a:lumOff val="35000"/>
                </a:schemeClr>
              </a:solidFill>
              <a:latin typeface="华文细黑" panose="02010600040101010101" pitchFamily="2" charset="-122"/>
              <a:ea typeface="华文细黑" panose="02010600040101010101" pitchFamily="2" charset="-122"/>
            </a:endParaRPr>
          </a:p>
        </p:txBody>
      </p:sp>
      <p:cxnSp>
        <p:nvCxnSpPr>
          <p:cNvPr id="6" name="直接连接符 5"/>
          <p:cNvCxnSpPr/>
          <p:nvPr/>
        </p:nvCxnSpPr>
        <p:spPr>
          <a:xfrm>
            <a:off x="5301208" y="719337"/>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908720" y="719686"/>
            <a:ext cx="77105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文字方塊 20">
            <a:extLst>
              <a:ext uri="{FF2B5EF4-FFF2-40B4-BE49-F238E27FC236}">
                <a16:creationId xmlns:a16="http://schemas.microsoft.com/office/drawing/2014/main" id="{2EBCB629-FC48-43A8-B07E-D9E3837943DD}"/>
              </a:ext>
            </a:extLst>
          </p:cNvPr>
          <p:cNvSpPr txBox="1"/>
          <p:nvPr/>
        </p:nvSpPr>
        <p:spPr>
          <a:xfrm>
            <a:off x="978373" y="1261604"/>
            <a:ext cx="5093887" cy="646331"/>
          </a:xfrm>
          <a:prstGeom prst="rect">
            <a:avLst/>
          </a:prstGeom>
          <a:noFill/>
        </p:spPr>
        <p:txBody>
          <a:bodyPr wrap="square">
            <a:spAutoFit/>
          </a:bodyPr>
          <a:lstStyle/>
          <a:p>
            <a:pPr algn="ctr"/>
            <a:r>
              <a:rPr lang="zh-TW" altLang="en-US" i="0" u="none" strike="noStrike" dirty="0">
                <a:solidFill>
                  <a:schemeClr val="tx1">
                    <a:lumMod val="65000"/>
                    <a:lumOff val="35000"/>
                  </a:schemeClr>
                </a:solidFill>
                <a:effectLst/>
                <a:latin typeface="Arial" panose="020B0604020202020204" pitchFamily="34" charset="0"/>
                <a:ea typeface="微軟正黑體" panose="020B0604030504040204" pitchFamily="34" charset="-120"/>
              </a:rPr>
              <a:t>實習流程詳細文字說明</a:t>
            </a:r>
            <a:endParaRPr lang="en-US" altLang="zh-TW"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a:p>
            <a:pPr algn="ctr"/>
            <a:endParaRPr lang="en-US" altLang="zh-TW" sz="1800" i="0" u="none" strike="noStrike" dirty="0">
              <a:solidFill>
                <a:schemeClr val="tx1">
                  <a:lumMod val="50000"/>
                  <a:lumOff val="50000"/>
                </a:schemeClr>
              </a:solidFill>
              <a:effectLst/>
              <a:latin typeface="Arial" panose="020B0604020202020204" pitchFamily="34" charset="0"/>
              <a:ea typeface="微軟正黑體" panose="020B0604030504040204" pitchFamily="34" charset="-120"/>
            </a:endParaRPr>
          </a:p>
        </p:txBody>
      </p:sp>
      <p:sp>
        <p:nvSpPr>
          <p:cNvPr id="22" name="內容版面配置區 2">
            <a:extLst>
              <a:ext uri="{FF2B5EF4-FFF2-40B4-BE49-F238E27FC236}">
                <a16:creationId xmlns:a16="http://schemas.microsoft.com/office/drawing/2014/main" id="{029FA539-15F7-498F-868C-A38740957AA4}"/>
              </a:ext>
            </a:extLst>
          </p:cNvPr>
          <p:cNvSpPr txBox="1">
            <a:spLocks/>
          </p:cNvSpPr>
          <p:nvPr/>
        </p:nvSpPr>
        <p:spPr>
          <a:xfrm>
            <a:off x="848590" y="1815601"/>
            <a:ext cx="5160820" cy="864090"/>
          </a:xfrm>
          <a:prstGeom prst="rect">
            <a:avLst/>
          </a:prstGeom>
        </p:spPr>
        <p:txBody>
          <a:bodyPr anchor="t">
            <a:noAutofit/>
          </a:bodyPr>
          <a:lstStyle>
            <a:lvl1pPr marL="257169" indent="-257169"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8" indent="-214307"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9"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1"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1.</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同學找到實習廠商後，需先上校務系統去確認該廠商是否有建檔於學校企業名單中，可在校務系統的校外實習系統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&gt; </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系所作業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&gt; </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企業名單中輸入統一編號進行查詢，若沒有的話得先進行新增讓學校審核，廠商務必得有營利事業統一編號才得以進行建檔與進一步實習。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可參考上圖的備註</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 </a:t>
            </a:r>
          </a:p>
          <a:p>
            <a:pPr marL="0" indent="0">
              <a:spcBef>
                <a:spcPts val="0"/>
              </a:spcBef>
              <a:spcAft>
                <a:spcPts val="0"/>
              </a:spcAft>
              <a:buNone/>
            </a:pP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2.</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於校務系統的校外實習系統填寫實習資料並由實習指導老師於校務系統進行審核，指導老師可以自行找系上之專任老師進行擔任。 </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3.</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指導老師審核後方可列印實習合約書， 請列印「一式兩份」，並給指導老師簽名，連同以下文件於實習活動開始的兩周內</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含之前</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先送到系辦公室請學校進行用印。</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b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b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送學校用印需繳交的文件如下</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一式兩份的實習合約書 </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需印兩份</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p>
          <a:p>
            <a:pPr marL="0" indent="0">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b.</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學生校外實習個別計畫書 </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c.</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實習機構防疫檢核表</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d.</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 實習生個人課表</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於學期間進行實習才需提供課表，寒暑假期間進行實習不需要</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p>
          <a:p>
            <a:pPr marL="0" indent="0">
              <a:spcBef>
                <a:spcPts val="0"/>
              </a:spcBef>
              <a:spcAft>
                <a:spcPts val="0"/>
              </a:spcAft>
              <a:buNone/>
            </a:pP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4.</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可於實習期間將已經完成完成學校用印的一式兩份合約書給廠商進行用印</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需蓋公司大小章</a:t>
            </a:r>
            <a:r>
              <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rPr>
              <a:t>)</a:t>
            </a:r>
            <a:r>
              <a:rPr lang="zh-TW" altLang="en-US" sz="1400" dirty="0">
                <a:solidFill>
                  <a:schemeClr val="tx1">
                    <a:lumMod val="50000"/>
                    <a:lumOff val="50000"/>
                  </a:schemeClr>
                </a:solidFill>
                <a:latin typeface="微軟正黑體" panose="020B0604030504040204" pitchFamily="34" charset="-120"/>
                <a:ea typeface="微軟正黑體" panose="020B0604030504040204" pitchFamily="34" charset="-120"/>
              </a:rPr>
              <a:t>，一份由廠商留存，另一份於實習結束的一個月內繳回系辦公室。</a:t>
            </a: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marL="0" indent="0">
              <a:spcBef>
                <a:spcPts val="0"/>
              </a:spcBef>
              <a:spcAft>
                <a:spcPts val="0"/>
              </a:spcAft>
              <a:buNone/>
            </a:pPr>
            <a:endParaRPr lang="en-US" altLang="zh-TW" sz="1400" dirty="0">
              <a:solidFill>
                <a:schemeClr val="tx1">
                  <a:lumMod val="50000"/>
                  <a:lumOff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10416355"/>
      </p:ext>
    </p:extLst>
  </p:cSld>
  <p:clrMapOvr>
    <a:masterClrMapping/>
  </p:clrMapOvr>
  <p:transition spd="slow">
    <p:push dir="u"/>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3093</TotalTime>
  <Words>1150</Words>
  <Application>Microsoft Office PowerPoint</Application>
  <PresentationFormat>A4 紙張 (210x297 公釐)</PresentationFormat>
  <Paragraphs>64</Paragraphs>
  <Slides>7</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7</vt:i4>
      </vt:variant>
    </vt:vector>
  </HeadingPairs>
  <TitlesOfParts>
    <vt:vector size="12" baseType="lpstr">
      <vt:lpstr>华文细黑</vt:lpstr>
      <vt:lpstr>微軟正黑體</vt:lpstr>
      <vt:lpstr>Arial</vt:lpstr>
      <vt:lpstr>Calibri</vt:lpstr>
      <vt:lpstr>Office 主题</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demon</dc:creator>
  <cp:lastModifiedBy>邱士展</cp:lastModifiedBy>
  <cp:revision>629</cp:revision>
  <dcterms:modified xsi:type="dcterms:W3CDTF">2021-12-14T02:27:30Z</dcterms:modified>
</cp:coreProperties>
</file>